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58" r:id="rId3"/>
    <p:sldId id="257" r:id="rId4"/>
  </p:sldIdLst>
  <p:sldSz cx="30492700" cy="42984738"/>
  <p:notesSz cx="6858000" cy="9144000"/>
  <p:defaultTextStyle>
    <a:defPPr>
      <a:defRPr lang="en-US"/>
    </a:defPPr>
    <a:lvl1pPr marL="0" algn="l" defTabSz="3526763" rtl="0" eaLnBrk="1" latinLnBrk="0" hangingPunct="1">
      <a:defRPr sz="6943" kern="1200">
        <a:solidFill>
          <a:schemeClr val="tx1"/>
        </a:solidFill>
        <a:latin typeface="+mn-lt"/>
        <a:ea typeface="+mn-ea"/>
        <a:cs typeface="+mn-cs"/>
      </a:defRPr>
    </a:lvl1pPr>
    <a:lvl2pPr marL="1763382" algn="l" defTabSz="3526763" rtl="0" eaLnBrk="1" latinLnBrk="0" hangingPunct="1">
      <a:defRPr sz="6943" kern="1200">
        <a:solidFill>
          <a:schemeClr val="tx1"/>
        </a:solidFill>
        <a:latin typeface="+mn-lt"/>
        <a:ea typeface="+mn-ea"/>
        <a:cs typeface="+mn-cs"/>
      </a:defRPr>
    </a:lvl2pPr>
    <a:lvl3pPr marL="3526763" algn="l" defTabSz="3526763" rtl="0" eaLnBrk="1" latinLnBrk="0" hangingPunct="1">
      <a:defRPr sz="6943" kern="1200">
        <a:solidFill>
          <a:schemeClr val="tx1"/>
        </a:solidFill>
        <a:latin typeface="+mn-lt"/>
        <a:ea typeface="+mn-ea"/>
        <a:cs typeface="+mn-cs"/>
      </a:defRPr>
    </a:lvl3pPr>
    <a:lvl4pPr marL="5290145" algn="l" defTabSz="3526763" rtl="0" eaLnBrk="1" latinLnBrk="0" hangingPunct="1">
      <a:defRPr sz="6943" kern="1200">
        <a:solidFill>
          <a:schemeClr val="tx1"/>
        </a:solidFill>
        <a:latin typeface="+mn-lt"/>
        <a:ea typeface="+mn-ea"/>
        <a:cs typeface="+mn-cs"/>
      </a:defRPr>
    </a:lvl4pPr>
    <a:lvl5pPr marL="7053526" algn="l" defTabSz="3526763" rtl="0" eaLnBrk="1" latinLnBrk="0" hangingPunct="1">
      <a:defRPr sz="6943" kern="1200">
        <a:solidFill>
          <a:schemeClr val="tx1"/>
        </a:solidFill>
        <a:latin typeface="+mn-lt"/>
        <a:ea typeface="+mn-ea"/>
        <a:cs typeface="+mn-cs"/>
      </a:defRPr>
    </a:lvl5pPr>
    <a:lvl6pPr marL="8816908" algn="l" defTabSz="3526763" rtl="0" eaLnBrk="1" latinLnBrk="0" hangingPunct="1">
      <a:defRPr sz="6943" kern="1200">
        <a:solidFill>
          <a:schemeClr val="tx1"/>
        </a:solidFill>
        <a:latin typeface="+mn-lt"/>
        <a:ea typeface="+mn-ea"/>
        <a:cs typeface="+mn-cs"/>
      </a:defRPr>
    </a:lvl6pPr>
    <a:lvl7pPr marL="10580290" algn="l" defTabSz="3526763" rtl="0" eaLnBrk="1" latinLnBrk="0" hangingPunct="1">
      <a:defRPr sz="6943" kern="1200">
        <a:solidFill>
          <a:schemeClr val="tx1"/>
        </a:solidFill>
        <a:latin typeface="+mn-lt"/>
        <a:ea typeface="+mn-ea"/>
        <a:cs typeface="+mn-cs"/>
      </a:defRPr>
    </a:lvl7pPr>
    <a:lvl8pPr marL="12343671" algn="l" defTabSz="3526763" rtl="0" eaLnBrk="1" latinLnBrk="0" hangingPunct="1">
      <a:defRPr sz="6943" kern="1200">
        <a:solidFill>
          <a:schemeClr val="tx1"/>
        </a:solidFill>
        <a:latin typeface="+mn-lt"/>
        <a:ea typeface="+mn-ea"/>
        <a:cs typeface="+mn-cs"/>
      </a:defRPr>
    </a:lvl8pPr>
    <a:lvl9pPr marL="14107053" algn="l" defTabSz="3526763" rtl="0" eaLnBrk="1" latinLnBrk="0" hangingPunct="1">
      <a:defRPr sz="69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2CA8"/>
    <a:srgbClr val="0C3296"/>
    <a:srgbClr val="3255B3"/>
    <a:srgbClr val="001BA1"/>
    <a:srgbClr val="001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16" d="100"/>
          <a:sy n="16" d="100"/>
        </p:scale>
        <p:origin x="1824" y="-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39616B-40B6-CEDE-83A6-E34D98DD61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F4A525-5536-61ED-1ACC-2506D46576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E9148-93C3-48CE-8D2D-3A1DBA72C594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6C20B-2366-3533-6BA1-4F125BFA4A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DEA7F3-BFF7-7EC0-6405-7D83AF5A9E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15058-94A8-447E-BA85-C7FA17AC29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079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528A9-FE38-4EEE-9BFD-D6482F066D6A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43000"/>
            <a:ext cx="2190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08BB7-6696-4194-8156-DC9B534731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0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82248" rtl="0" eaLnBrk="1" latinLnBrk="0" hangingPunct="1">
      <a:defRPr sz="1289" kern="1200">
        <a:solidFill>
          <a:schemeClr val="tx1"/>
        </a:solidFill>
        <a:latin typeface="+mn-lt"/>
        <a:ea typeface="+mn-ea"/>
        <a:cs typeface="+mn-cs"/>
      </a:defRPr>
    </a:lvl1pPr>
    <a:lvl2pPr marL="491124" algn="l" defTabSz="982248" rtl="0" eaLnBrk="1" latinLnBrk="0" hangingPunct="1">
      <a:defRPr sz="1289" kern="1200">
        <a:solidFill>
          <a:schemeClr val="tx1"/>
        </a:solidFill>
        <a:latin typeface="+mn-lt"/>
        <a:ea typeface="+mn-ea"/>
        <a:cs typeface="+mn-cs"/>
      </a:defRPr>
    </a:lvl2pPr>
    <a:lvl3pPr marL="982248" algn="l" defTabSz="982248" rtl="0" eaLnBrk="1" latinLnBrk="0" hangingPunct="1">
      <a:defRPr sz="1289" kern="1200">
        <a:solidFill>
          <a:schemeClr val="tx1"/>
        </a:solidFill>
        <a:latin typeface="+mn-lt"/>
        <a:ea typeface="+mn-ea"/>
        <a:cs typeface="+mn-cs"/>
      </a:defRPr>
    </a:lvl3pPr>
    <a:lvl4pPr marL="1473373" algn="l" defTabSz="982248" rtl="0" eaLnBrk="1" latinLnBrk="0" hangingPunct="1">
      <a:defRPr sz="1289" kern="1200">
        <a:solidFill>
          <a:schemeClr val="tx1"/>
        </a:solidFill>
        <a:latin typeface="+mn-lt"/>
        <a:ea typeface="+mn-ea"/>
        <a:cs typeface="+mn-cs"/>
      </a:defRPr>
    </a:lvl4pPr>
    <a:lvl5pPr marL="1964497" algn="l" defTabSz="982248" rtl="0" eaLnBrk="1" latinLnBrk="0" hangingPunct="1">
      <a:defRPr sz="1289" kern="1200">
        <a:solidFill>
          <a:schemeClr val="tx1"/>
        </a:solidFill>
        <a:latin typeface="+mn-lt"/>
        <a:ea typeface="+mn-ea"/>
        <a:cs typeface="+mn-cs"/>
      </a:defRPr>
    </a:lvl5pPr>
    <a:lvl6pPr marL="2455621" algn="l" defTabSz="982248" rtl="0" eaLnBrk="1" latinLnBrk="0" hangingPunct="1">
      <a:defRPr sz="1289" kern="1200">
        <a:solidFill>
          <a:schemeClr val="tx1"/>
        </a:solidFill>
        <a:latin typeface="+mn-lt"/>
        <a:ea typeface="+mn-ea"/>
        <a:cs typeface="+mn-cs"/>
      </a:defRPr>
    </a:lvl6pPr>
    <a:lvl7pPr marL="2946745" algn="l" defTabSz="982248" rtl="0" eaLnBrk="1" latinLnBrk="0" hangingPunct="1">
      <a:defRPr sz="1289" kern="1200">
        <a:solidFill>
          <a:schemeClr val="tx1"/>
        </a:solidFill>
        <a:latin typeface="+mn-lt"/>
        <a:ea typeface="+mn-ea"/>
        <a:cs typeface="+mn-cs"/>
      </a:defRPr>
    </a:lvl7pPr>
    <a:lvl8pPr marL="3437870" algn="l" defTabSz="982248" rtl="0" eaLnBrk="1" latinLnBrk="0" hangingPunct="1">
      <a:defRPr sz="1289" kern="1200">
        <a:solidFill>
          <a:schemeClr val="tx1"/>
        </a:solidFill>
        <a:latin typeface="+mn-lt"/>
        <a:ea typeface="+mn-ea"/>
        <a:cs typeface="+mn-cs"/>
      </a:defRPr>
    </a:lvl8pPr>
    <a:lvl9pPr marL="3928994" algn="l" defTabSz="982248" rtl="0" eaLnBrk="1" latinLnBrk="0" hangingPunct="1">
      <a:defRPr sz="128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7B6EB-82BD-3D44-421E-82C7CDC62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1588" y="7034774"/>
            <a:ext cx="22869525" cy="1496505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A7510C-3038-A79C-B2F6-28D71FD6D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1588" y="22576941"/>
            <a:ext cx="22869525" cy="103780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E80FE-8C18-0C63-643A-7DBBC325C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72363-AD7B-1C0E-AEFA-257692820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56FDB-7D38-BF68-2A06-C5848EA49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2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254CB-C1A4-CF9A-7E2F-BE19AFB79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4476E-658B-3F92-58F5-31CC0446E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DA77E-4FD7-E95E-C378-6904BEACB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E1ECD-FD50-F5AE-69F0-F0AD04151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1A804-D37E-C93B-409F-E4F03871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B59899-C565-B950-6121-8EF50D317C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821338" y="2288539"/>
            <a:ext cx="6574989" cy="36427579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35CD4C-E266-0DBD-9A41-4E553F4D2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96373" y="2288539"/>
            <a:ext cx="19343807" cy="36427579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6D5AA-B112-F9EA-07F5-112903B86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2F530-57AF-0964-62A3-23876CCC6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4153C-D5E0-EB43-1D46-D0B3FF583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8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7A4A1-29DE-194F-EE77-585508B40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F3AB-2FAD-8E9A-3163-462DC7AE2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2B7D1-877C-3240-F89E-528C7549D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226BB-7E19-A366-4450-3A9B582B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FA809-BFAF-6E91-7EA7-32F274BA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2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C1C1B-F765-CE98-A723-A86BE8C90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492" y="10716341"/>
            <a:ext cx="26299954" cy="1788045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B08B3-BA60-3629-0E13-D3469D27E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0492" y="28765950"/>
            <a:ext cx="26299954" cy="940290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19971-1E9D-4A0C-ACAB-5406FB373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3BB82-3768-A84B-BE24-B3684C94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D740E-4047-A3EA-08D9-82E235BAA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7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07D4E-F384-28F4-DC6B-75BE347A4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65C86-5A3B-A1B8-F0CA-5934BBC928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96373" y="11442696"/>
            <a:ext cx="12959398" cy="27273422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FF249C-D3BA-49F6-5D3E-BDF680E5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436930" y="11442696"/>
            <a:ext cx="12959398" cy="27273422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746F5-71A2-9888-DE0E-F0799D4F2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45463-BAE2-F2F9-91B5-966CC94BC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CA0A0-EF38-9BBE-6880-87F78D216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14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97E61-921C-2A8D-02B2-09B2B21BC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0345" y="2288542"/>
            <a:ext cx="26299954" cy="8308396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E0AD1-BC44-3884-6091-549D932E6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00346" y="10537234"/>
            <a:ext cx="12899841" cy="5164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772369-B597-F31F-0C46-E3BFA26EA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00346" y="15701371"/>
            <a:ext cx="12899841" cy="23094349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F97870-7714-2940-DF89-61D9632EA5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436929" y="10537234"/>
            <a:ext cx="12963369" cy="5164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B60883-C52E-61EA-BCB1-10C972C37E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436929" y="15701371"/>
            <a:ext cx="12963369" cy="23094349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04C291-7997-27AF-F544-D36B96117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BD4F38-8C20-62AA-8FE3-B81892C4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2A49E9-AB08-1CD6-69B4-7DF4E68C0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1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96358-5BAA-DC77-E131-1A79428C5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4E4087-76A3-9412-C8D8-5CDEB5772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E3A866-7396-7FFD-D416-98F4A39CA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3B6D39-66EB-DB5E-858B-4D56AB182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467F15-D46E-1B10-5881-3E3AF5D59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4EE3B5-B67C-FB1A-670F-BEC4C2180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80E41-C246-3822-AA49-4C89FD4D5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0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DD7B4-B82D-A1B6-47A8-B63CF50CA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0346" y="2865649"/>
            <a:ext cx="9834689" cy="1002977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CC9A6-6D58-E6FB-3C98-01B591F61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3370" y="6189010"/>
            <a:ext cx="15436929" cy="305470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426DC5-D648-66AE-BBD9-9259CAE25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00346" y="12895421"/>
            <a:ext cx="9834689" cy="238903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69099-C924-A9E2-BDC1-D8AC1216D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BB7EE-C212-EF7B-B1EF-F3F166DD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8E3EAE-607D-F281-B06A-C4E2BE077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3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89B4-C2CE-B0A5-5D79-E12B5F732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0346" y="2865649"/>
            <a:ext cx="9834689" cy="1002977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126375-DD55-ED21-363C-A726454E5E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963370" y="6189010"/>
            <a:ext cx="15436929" cy="305470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D21DA-6835-3FF9-6C78-3C92DA591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00346" y="12895421"/>
            <a:ext cx="9834689" cy="238903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A0520-8C82-A471-FD6E-3EF8AAF62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5C4EA-B8CA-14A5-B182-F41AF686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1FA66-B52B-2AE6-027E-749714906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3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F1702B-6823-0E27-CD15-68C67DDF0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6374" y="2288542"/>
            <a:ext cx="26299954" cy="8308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D10CE-9752-169E-4B26-3CF5572F4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96374" y="11442696"/>
            <a:ext cx="26299954" cy="27273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DC374-8269-67A6-1B43-E700F0091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96373" y="39840488"/>
            <a:ext cx="6860858" cy="22885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61641-BC21-802C-5890-11324414E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100708" y="39840488"/>
            <a:ext cx="10291286" cy="22885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BC73D-1827-E001-0422-FCB37ED7C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535469" y="39840488"/>
            <a:ext cx="6860858" cy="22885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5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nts.google.com/specimen/Montserrat?query=mon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9D75782-C5C6-9F48-3B2A-5B8B2A6D0206}"/>
              </a:ext>
            </a:extLst>
          </p:cNvPr>
          <p:cNvSpPr txBox="1"/>
          <p:nvPr/>
        </p:nvSpPr>
        <p:spPr>
          <a:xfrm>
            <a:off x="4368800" y="1447800"/>
            <a:ext cx="217551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Montserrat" panose="00000500000000000000" pitchFamily="2" charset="0"/>
              </a:rPr>
              <a:t>Poster template guidelines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901B34-B59F-A0F5-450F-072B379CF8FF}"/>
              </a:ext>
            </a:extLst>
          </p:cNvPr>
          <p:cNvSpPr txBox="1"/>
          <p:nvPr/>
        </p:nvSpPr>
        <p:spPr>
          <a:xfrm>
            <a:off x="4435475" y="3598782"/>
            <a:ext cx="21621750" cy="9945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4600"/>
              </a:lnSpc>
              <a:spcAft>
                <a:spcPts val="2400"/>
              </a:spcAft>
            </a:pPr>
            <a:r>
              <a:rPr lang="en-US" sz="3600" dirty="0">
                <a:latin typeface="Montserrat" panose="00000500000000000000" pitchFamily="2" charset="0"/>
              </a:rPr>
              <a:t>Please read these guidelines carefully before you start your work:</a:t>
            </a:r>
          </a:p>
          <a:p>
            <a:pPr>
              <a:lnSpc>
                <a:spcPts val="4600"/>
              </a:lnSpc>
              <a:spcAft>
                <a:spcPts val="1200"/>
              </a:spcAft>
            </a:pPr>
            <a:r>
              <a:rPr lang="en-US" sz="3600" dirty="0">
                <a:solidFill>
                  <a:schemeClr val="accent1"/>
                </a:solidFill>
                <a:latin typeface="Montserrat" panose="00000500000000000000" pitchFamily="2" charset="0"/>
              </a:rPr>
              <a:t>1.</a:t>
            </a:r>
            <a:r>
              <a:rPr lang="en-US" sz="3600" dirty="0">
                <a:latin typeface="Montserrat" panose="00000500000000000000" pitchFamily="2" charset="0"/>
              </a:rPr>
              <a:t> </a:t>
            </a:r>
            <a:r>
              <a:rPr lang="en-US" sz="3600" b="1" dirty="0">
                <a:latin typeface="Montserrat" panose="00000500000000000000" pitchFamily="2" charset="0"/>
              </a:rPr>
              <a:t>Install</a:t>
            </a:r>
            <a:r>
              <a:rPr lang="en-US" sz="3600" dirty="0">
                <a:latin typeface="Montserrat" panose="00000500000000000000" pitchFamily="2" charset="0"/>
              </a:rPr>
              <a:t> the font </a:t>
            </a:r>
            <a:r>
              <a:rPr lang="en-US" sz="3600" b="1" dirty="0">
                <a:latin typeface="Montserrat" panose="00000500000000000000" pitchFamily="2" charset="0"/>
              </a:rPr>
              <a:t>Montserrat</a:t>
            </a:r>
            <a:r>
              <a:rPr lang="en-US" sz="3600" dirty="0">
                <a:latin typeface="Montserrat" panose="00000500000000000000" pitchFamily="2" charset="0"/>
              </a:rPr>
              <a:t> on your computer, to maintain the right configuration on this template (download it at: </a:t>
            </a:r>
            <a:r>
              <a:rPr lang="en-US" sz="3600" dirty="0">
                <a:latin typeface="Montserrat" panose="00000500000000000000" pitchFamily="2" charset="0"/>
                <a:hlinkClick r:id="rId2"/>
              </a:rPr>
              <a:t>https://fonts.google.com/specimen/Montserrat?query=monts</a:t>
            </a:r>
            <a:r>
              <a:rPr lang="en-US" sz="3600" dirty="0">
                <a:latin typeface="Montserrat" panose="00000500000000000000" pitchFamily="2" charset="0"/>
              </a:rPr>
              <a:t>).</a:t>
            </a:r>
            <a:br>
              <a:rPr lang="en-US" sz="3600" dirty="0">
                <a:latin typeface="Montserrat" panose="00000500000000000000" pitchFamily="2" charset="0"/>
              </a:rPr>
            </a:br>
            <a:r>
              <a:rPr lang="en-US" sz="3600" dirty="0">
                <a:latin typeface="Montserrat" panose="00000500000000000000" pitchFamily="2" charset="0"/>
              </a:rPr>
              <a:t>It is recommended that you use this font family or similar, for graphic style consistency.</a:t>
            </a:r>
          </a:p>
          <a:p>
            <a:pPr>
              <a:lnSpc>
                <a:spcPts val="4600"/>
              </a:lnSpc>
              <a:spcAft>
                <a:spcPts val="1200"/>
              </a:spcAft>
            </a:pPr>
            <a:r>
              <a:rPr lang="en-US" sz="3600" dirty="0">
                <a:solidFill>
                  <a:schemeClr val="accent1"/>
                </a:solidFill>
                <a:latin typeface="Montserrat" panose="00000500000000000000" pitchFamily="2" charset="0"/>
              </a:rPr>
              <a:t>2.</a:t>
            </a:r>
            <a:r>
              <a:rPr lang="en-US" sz="3600" dirty="0">
                <a:latin typeface="Montserrat" panose="00000500000000000000" pitchFamily="2" charset="0"/>
              </a:rPr>
              <a:t> The poster includes </a:t>
            </a:r>
            <a:r>
              <a:rPr lang="en-US" sz="3600" b="1" dirty="0">
                <a:latin typeface="Montserrat" panose="00000500000000000000" pitchFamily="2" charset="0"/>
              </a:rPr>
              <a:t>header</a:t>
            </a:r>
            <a:r>
              <a:rPr lang="en-US" sz="3600" dirty="0">
                <a:latin typeface="Montserrat" panose="00000500000000000000" pitchFamily="2" charset="0"/>
              </a:rPr>
              <a:t> and </a:t>
            </a:r>
            <a:r>
              <a:rPr lang="en-US" sz="3600" b="1" dirty="0">
                <a:latin typeface="Montserrat" panose="00000500000000000000" pitchFamily="2" charset="0"/>
              </a:rPr>
              <a:t>footer</a:t>
            </a:r>
            <a:r>
              <a:rPr lang="en-US" sz="3600" dirty="0">
                <a:latin typeface="Montserrat" panose="00000500000000000000" pitchFamily="2" charset="0"/>
              </a:rPr>
              <a:t>, where you can insert your content in the designated boxes. There is also a color theme that you can follow.</a:t>
            </a:r>
          </a:p>
          <a:p>
            <a:pPr>
              <a:lnSpc>
                <a:spcPts val="4600"/>
              </a:lnSpc>
              <a:spcAft>
                <a:spcPts val="1200"/>
              </a:spcAft>
            </a:pPr>
            <a:r>
              <a:rPr lang="en-US" sz="3600" dirty="0">
                <a:solidFill>
                  <a:schemeClr val="accent1"/>
                </a:solidFill>
                <a:latin typeface="Montserrat" panose="00000500000000000000" pitchFamily="2" charset="0"/>
              </a:rPr>
              <a:t>3.</a:t>
            </a:r>
            <a:r>
              <a:rPr lang="en-US" sz="3600" dirty="0">
                <a:latin typeface="Montserrat" panose="00000500000000000000" pitchFamily="2" charset="0"/>
              </a:rPr>
              <a:t> Please, </a:t>
            </a:r>
            <a:r>
              <a:rPr lang="en-US" sz="3600" b="1" dirty="0">
                <a:latin typeface="Montserrat" panose="00000500000000000000" pitchFamily="2" charset="0"/>
              </a:rPr>
              <a:t>do not resize</a:t>
            </a:r>
            <a:r>
              <a:rPr lang="en-US" sz="3600" dirty="0">
                <a:latin typeface="Montserrat" panose="00000500000000000000" pitchFamily="2" charset="0"/>
              </a:rPr>
              <a:t> the slides nor the dimensions of both header and footer. Also avoid resizing the text in both sections, and try to keep the original settings as much as possible. </a:t>
            </a:r>
          </a:p>
          <a:p>
            <a:pPr>
              <a:lnSpc>
                <a:spcPts val="4600"/>
              </a:lnSpc>
              <a:spcAft>
                <a:spcPts val="1200"/>
              </a:spcAft>
            </a:pPr>
            <a:r>
              <a:rPr lang="en-US" sz="3600" dirty="0">
                <a:solidFill>
                  <a:schemeClr val="accent1"/>
                </a:solidFill>
                <a:latin typeface="Montserrat" panose="00000500000000000000" pitchFamily="2" charset="0"/>
              </a:rPr>
              <a:t>4.</a:t>
            </a:r>
            <a:r>
              <a:rPr lang="en-US" sz="3600" dirty="0">
                <a:latin typeface="Montserrat" panose="00000500000000000000" pitchFamily="2" charset="0"/>
              </a:rPr>
              <a:t> The </a:t>
            </a:r>
            <a:r>
              <a:rPr lang="en-US" sz="3600" b="1" dirty="0">
                <a:latin typeface="Montserrat" panose="00000500000000000000" pitchFamily="2" charset="0"/>
              </a:rPr>
              <a:t>red frames</a:t>
            </a:r>
            <a:r>
              <a:rPr lang="en-US" sz="3600" dirty="0">
                <a:latin typeface="Montserrat" panose="00000500000000000000" pitchFamily="2" charset="0"/>
              </a:rPr>
              <a:t> are guidelines that outline safe areas. The solid line box indicates a safe margin, wherein you should keep all your content. The dashed line box represents the area where you should place logotypes.</a:t>
            </a:r>
          </a:p>
          <a:p>
            <a:pPr>
              <a:lnSpc>
                <a:spcPts val="4600"/>
              </a:lnSpc>
              <a:spcAft>
                <a:spcPts val="1200"/>
              </a:spcAft>
            </a:pPr>
            <a:r>
              <a:rPr lang="en-US" sz="3600" dirty="0">
                <a:solidFill>
                  <a:schemeClr val="accent1"/>
                </a:solidFill>
                <a:latin typeface="Montserrat" panose="00000500000000000000" pitchFamily="2" charset="0"/>
              </a:rPr>
              <a:t>5.</a:t>
            </a:r>
            <a:r>
              <a:rPr lang="en-US" sz="3600" dirty="0">
                <a:latin typeface="Montserrat" panose="00000500000000000000" pitchFamily="2" charset="0"/>
              </a:rPr>
              <a:t> You can </a:t>
            </a:r>
            <a:r>
              <a:rPr lang="en-US" sz="3600" b="1" dirty="0">
                <a:latin typeface="Montserrat" panose="00000500000000000000" pitchFamily="2" charset="0"/>
              </a:rPr>
              <a:t>choose</a:t>
            </a:r>
            <a:r>
              <a:rPr lang="en-US" sz="3600" dirty="0">
                <a:latin typeface="Montserrat" panose="00000500000000000000" pitchFamily="2" charset="0"/>
              </a:rPr>
              <a:t> between the poster with or without personal photo, both available in this template. </a:t>
            </a:r>
          </a:p>
          <a:p>
            <a:pPr>
              <a:lnSpc>
                <a:spcPts val="4600"/>
              </a:lnSpc>
              <a:spcAft>
                <a:spcPts val="1200"/>
              </a:spcAft>
            </a:pPr>
            <a:r>
              <a:rPr lang="en-US" sz="3600" dirty="0">
                <a:solidFill>
                  <a:schemeClr val="accent1"/>
                </a:solidFill>
                <a:latin typeface="Montserrat" panose="00000500000000000000" pitchFamily="2" charset="0"/>
              </a:rPr>
              <a:t>6.</a:t>
            </a:r>
            <a:r>
              <a:rPr lang="en-US" sz="3600" dirty="0">
                <a:latin typeface="Montserrat" panose="00000500000000000000" pitchFamily="2" charset="0"/>
              </a:rPr>
              <a:t> When you have concluded your poster, don’t forget to </a:t>
            </a:r>
            <a:r>
              <a:rPr lang="en-US" sz="3600" b="1" dirty="0">
                <a:latin typeface="Montserrat" panose="00000500000000000000" pitchFamily="2" charset="0"/>
              </a:rPr>
              <a:t>erase</a:t>
            </a:r>
            <a:r>
              <a:rPr lang="en-US" sz="3600" dirty="0">
                <a:latin typeface="Montserrat" panose="00000500000000000000" pitchFamily="2" charset="0"/>
              </a:rPr>
              <a:t> any unnecessary slides </a:t>
            </a:r>
            <a:r>
              <a:rPr lang="en-US" sz="3600" u="sng" dirty="0">
                <a:latin typeface="Montserrat" panose="00000500000000000000" pitchFamily="2" charset="0"/>
              </a:rPr>
              <a:t>and</a:t>
            </a:r>
            <a:r>
              <a:rPr lang="en-US" sz="3600" dirty="0">
                <a:latin typeface="Montserrat" panose="00000500000000000000" pitchFamily="2" charset="0"/>
              </a:rPr>
              <a:t> all the guidelines outlined in red, and save as </a:t>
            </a:r>
            <a:r>
              <a:rPr lang="en-US" sz="3600" b="1" dirty="0">
                <a:latin typeface="Montserrat" panose="00000500000000000000" pitchFamily="2" charset="0"/>
              </a:rPr>
              <a:t>PDF</a:t>
            </a:r>
            <a:r>
              <a:rPr lang="en-US" sz="3600" dirty="0">
                <a:latin typeface="Montserrat" panose="00000500000000000000" pitchFamily="2" charset="0"/>
              </a:rPr>
              <a:t> file.</a:t>
            </a:r>
          </a:p>
          <a:p>
            <a:pPr>
              <a:lnSpc>
                <a:spcPts val="4600"/>
              </a:lnSpc>
              <a:spcAft>
                <a:spcPts val="1200"/>
              </a:spcAft>
            </a:pPr>
            <a:endParaRPr lang="en-US" sz="3600" dirty="0">
              <a:latin typeface="Montserrat" panose="000005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DB55D80-487F-F06D-B63D-DD970FD3C6D3}"/>
              </a:ext>
            </a:extLst>
          </p:cNvPr>
          <p:cNvGrpSpPr/>
          <p:nvPr/>
        </p:nvGrpSpPr>
        <p:grpSpPr>
          <a:xfrm>
            <a:off x="2038349" y="15524232"/>
            <a:ext cx="26727151" cy="26457487"/>
            <a:chOff x="2038349" y="15524232"/>
            <a:chExt cx="26727151" cy="26457487"/>
          </a:xfrm>
        </p:grpSpPr>
        <p:pic>
          <p:nvPicPr>
            <p:cNvPr id="9" name="Picture 8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6E14157B-5262-8BE2-D4AA-7842524E04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21038" y="15524232"/>
              <a:ext cx="16850625" cy="23715132"/>
            </a:xfrm>
            <a:prstGeom prst="rect">
              <a:avLst/>
            </a:prstGeom>
            <a:effectLst>
              <a:outerShdw blurRad="317500" algn="ctr" rotWithShape="0">
                <a:prstClr val="black">
                  <a:alpha val="20000"/>
                </a:prstClr>
              </a:outerShdw>
            </a:effectLst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996C96A-08BE-7F53-86B9-1AE8A6DD17FB}"/>
                </a:ext>
              </a:extLst>
            </p:cNvPr>
            <p:cNvSpPr txBox="1"/>
            <p:nvPr/>
          </p:nvSpPr>
          <p:spPr>
            <a:xfrm>
              <a:off x="24841200" y="18326100"/>
              <a:ext cx="3924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Montserrat" panose="00000500000000000000" pitchFamily="2" charset="0"/>
                </a:rPr>
                <a:t>HEADER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C7FD004-B70E-2966-AC37-CB4C054E25C7}"/>
                </a:ext>
              </a:extLst>
            </p:cNvPr>
            <p:cNvSpPr txBox="1"/>
            <p:nvPr/>
          </p:nvSpPr>
          <p:spPr>
            <a:xfrm>
              <a:off x="24841200" y="37795200"/>
              <a:ext cx="3924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Montserrat" panose="00000500000000000000" pitchFamily="2" charset="0"/>
                </a:rPr>
                <a:t>FOOTER</a:t>
              </a:r>
            </a:p>
          </p:txBody>
        </p:sp>
        <p:sp>
          <p:nvSpPr>
            <p:cNvPr id="15" name="Right Brace 14">
              <a:extLst>
                <a:ext uri="{FF2B5EF4-FFF2-40B4-BE49-F238E27FC236}">
                  <a16:creationId xmlns:a16="http://schemas.microsoft.com/office/drawing/2014/main" id="{DE1194B6-AC4D-B017-EA2E-DB203F9C022B}"/>
                </a:ext>
              </a:extLst>
            </p:cNvPr>
            <p:cNvSpPr/>
            <p:nvPr/>
          </p:nvSpPr>
          <p:spPr>
            <a:xfrm>
              <a:off x="24041100" y="15524232"/>
              <a:ext cx="685800" cy="5735568"/>
            </a:xfrm>
            <a:prstGeom prst="rightBrace">
              <a:avLst>
                <a:gd name="adj1" fmla="val 0"/>
                <a:gd name="adj2" fmla="val 546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Brace 15">
              <a:extLst>
                <a:ext uri="{FF2B5EF4-FFF2-40B4-BE49-F238E27FC236}">
                  <a16:creationId xmlns:a16="http://schemas.microsoft.com/office/drawing/2014/main" id="{03F3BC0B-4B4F-3723-F3DE-32FECA039F03}"/>
                </a:ext>
              </a:extLst>
            </p:cNvPr>
            <p:cNvSpPr/>
            <p:nvPr/>
          </p:nvSpPr>
          <p:spPr>
            <a:xfrm>
              <a:off x="24041100" y="36860232"/>
              <a:ext cx="685800" cy="2340000"/>
            </a:xfrm>
            <a:prstGeom prst="rightBrace">
              <a:avLst>
                <a:gd name="adj1" fmla="val 0"/>
                <a:gd name="adj2" fmla="val 546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8A2D3D1-C80C-C4E3-B5C4-A135023B790F}"/>
                </a:ext>
              </a:extLst>
            </p:cNvPr>
            <p:cNvSpPr txBox="1"/>
            <p:nvPr/>
          </p:nvSpPr>
          <p:spPr>
            <a:xfrm>
              <a:off x="2063750" y="27381798"/>
              <a:ext cx="34417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3200" b="1" dirty="0">
                  <a:latin typeface="Montserrat" panose="00000500000000000000" pitchFamily="2" charset="0"/>
                </a:rPr>
                <a:t>Safe margin</a:t>
              </a:r>
            </a:p>
            <a:p>
              <a:pPr>
                <a:spcAft>
                  <a:spcPts val="1200"/>
                </a:spcAft>
              </a:pPr>
              <a:r>
                <a:rPr lang="en-US" sz="2800" dirty="0">
                  <a:latin typeface="Montserrat" panose="00000500000000000000" pitchFamily="2" charset="0"/>
                </a:rPr>
                <a:t>Avoid placing any contents outside this area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6CCFB9E-EE54-82BF-5A4E-553EE6826DDD}"/>
                </a:ext>
              </a:extLst>
            </p:cNvPr>
            <p:cNvCxnSpPr>
              <a:cxnSpLocks/>
            </p:cNvCxnSpPr>
            <p:nvPr/>
          </p:nvCxnSpPr>
          <p:spPr>
            <a:xfrm>
              <a:off x="5175250" y="27724100"/>
              <a:ext cx="2133600" cy="0"/>
            </a:xfrm>
            <a:prstGeom prst="line">
              <a:avLst/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D6BE45E-5DB0-1754-9A2F-7283C9A91FEC}"/>
                </a:ext>
              </a:extLst>
            </p:cNvPr>
            <p:cNvSpPr txBox="1"/>
            <p:nvPr/>
          </p:nvSpPr>
          <p:spPr>
            <a:xfrm>
              <a:off x="2038349" y="37414798"/>
              <a:ext cx="4782687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3200" b="1" dirty="0">
                  <a:latin typeface="Montserrat" panose="00000500000000000000" pitchFamily="2" charset="0"/>
                </a:rPr>
                <a:t>Logos safe area</a:t>
              </a:r>
            </a:p>
            <a:p>
              <a:pPr>
                <a:spcAft>
                  <a:spcPts val="1200"/>
                </a:spcAft>
              </a:pPr>
              <a:r>
                <a:rPr lang="en-US" sz="2800" dirty="0">
                  <a:latin typeface="Montserrat" panose="00000500000000000000" pitchFamily="2" charset="0"/>
                </a:rPr>
                <a:t>Place your logos inside this area, respecting FCT/international partnerships protocol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42C32C2-FEBD-A0F3-A756-7299733EE1F7}"/>
                </a:ext>
              </a:extLst>
            </p:cNvPr>
            <p:cNvCxnSpPr>
              <a:cxnSpLocks/>
            </p:cNvCxnSpPr>
            <p:nvPr/>
          </p:nvCxnSpPr>
          <p:spPr>
            <a:xfrm>
              <a:off x="5657850" y="37757100"/>
              <a:ext cx="1620000" cy="0"/>
            </a:xfrm>
            <a:prstGeom prst="line">
              <a:avLst/>
            </a:prstGeom>
            <a:ln w="63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F53E8EE-05DA-AF4E-9DF9-F1FA94AC5E8E}"/>
                </a:ext>
              </a:extLst>
            </p:cNvPr>
            <p:cNvSpPr txBox="1"/>
            <p:nvPr/>
          </p:nvSpPr>
          <p:spPr>
            <a:xfrm>
              <a:off x="24841200" y="29451300"/>
              <a:ext cx="39243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Montserrat" panose="00000500000000000000" pitchFamily="2" charset="0"/>
                </a:rPr>
                <a:t>Main content area</a:t>
              </a:r>
            </a:p>
          </p:txBody>
        </p:sp>
        <p:sp>
          <p:nvSpPr>
            <p:cNvPr id="24" name="Right Brace 23">
              <a:extLst>
                <a:ext uri="{FF2B5EF4-FFF2-40B4-BE49-F238E27FC236}">
                  <a16:creationId xmlns:a16="http://schemas.microsoft.com/office/drawing/2014/main" id="{478EE81A-46D5-9541-699F-834CAB2FF3B6}"/>
                </a:ext>
              </a:extLst>
            </p:cNvPr>
            <p:cNvSpPr/>
            <p:nvPr/>
          </p:nvSpPr>
          <p:spPr>
            <a:xfrm>
              <a:off x="24041100" y="21544032"/>
              <a:ext cx="685800" cy="15120000"/>
            </a:xfrm>
            <a:prstGeom prst="rightBrace">
              <a:avLst>
                <a:gd name="adj1" fmla="val 0"/>
                <a:gd name="adj2" fmla="val 546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63E3350-34A2-531A-9D2B-D492DDF8F86E}"/>
                </a:ext>
              </a:extLst>
            </p:cNvPr>
            <p:cNvSpPr txBox="1"/>
            <p:nvPr/>
          </p:nvSpPr>
          <p:spPr>
            <a:xfrm>
              <a:off x="2063749" y="19126798"/>
              <a:ext cx="4387851" cy="1969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800" b="1" dirty="0">
                  <a:latin typeface="Montserrat" panose="00000500000000000000" pitchFamily="2" charset="0"/>
                </a:rPr>
                <a:t>Photo box</a:t>
              </a:r>
            </a:p>
            <a:p>
              <a:pPr>
                <a:spcAft>
                  <a:spcPts val="1200"/>
                </a:spcAft>
              </a:pPr>
              <a:r>
                <a:rPr lang="en-US" sz="2800" dirty="0">
                  <a:latin typeface="Montserrat" panose="00000500000000000000" pitchFamily="2" charset="0"/>
                </a:rPr>
                <a:t>Replace the gray box with your photo; crop to size if needed.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E915CD2-B96F-8DB8-9444-F7F808FE2A44}"/>
                </a:ext>
              </a:extLst>
            </p:cNvPr>
            <p:cNvCxnSpPr>
              <a:cxnSpLocks/>
            </p:cNvCxnSpPr>
            <p:nvPr/>
          </p:nvCxnSpPr>
          <p:spPr>
            <a:xfrm>
              <a:off x="4489450" y="19469100"/>
              <a:ext cx="3492000" cy="0"/>
            </a:xfrm>
            <a:prstGeom prst="line">
              <a:avLst/>
            </a:prstGeom>
            <a:ln w="63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2C80A9B-4E73-8F0E-41E3-5F728F766D4D}"/>
                </a:ext>
              </a:extLst>
            </p:cNvPr>
            <p:cNvSpPr txBox="1"/>
            <p:nvPr/>
          </p:nvSpPr>
          <p:spPr>
            <a:xfrm>
              <a:off x="9843519" y="40011949"/>
              <a:ext cx="6971278" cy="1969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800" b="1" dirty="0">
                  <a:latin typeface="Montserrat" panose="00000500000000000000" pitchFamily="2" charset="0"/>
                </a:rPr>
                <a:t>Project reference</a:t>
              </a:r>
            </a:p>
            <a:p>
              <a:pPr>
                <a:spcAft>
                  <a:spcPts val="1200"/>
                </a:spcAft>
              </a:pPr>
              <a:r>
                <a:rPr lang="en-US" sz="2800" dirty="0">
                  <a:latin typeface="Montserrat" panose="00000500000000000000" pitchFamily="2" charset="0"/>
                </a:rPr>
                <a:t>Select the type of project and erase the other options; replace the blue text by the correspondent area name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CB1741A-0E90-36F4-CA1C-78E90C7C539D}"/>
                </a:ext>
              </a:extLst>
            </p:cNvPr>
            <p:cNvCxnSpPr>
              <a:cxnSpLocks/>
            </p:cNvCxnSpPr>
            <p:nvPr/>
          </p:nvCxnSpPr>
          <p:spPr>
            <a:xfrm>
              <a:off x="9584690" y="38868631"/>
              <a:ext cx="0" cy="1567180"/>
            </a:xfrm>
            <a:prstGeom prst="line">
              <a:avLst/>
            </a:prstGeom>
            <a:ln w="63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239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 descr="A picture containing outdoor&#10;&#10;Description automatically generated">
            <a:extLst>
              <a:ext uri="{FF2B5EF4-FFF2-40B4-BE49-F238E27FC236}">
                <a16:creationId xmlns:a16="http://schemas.microsoft.com/office/drawing/2014/main" id="{DEFD5F5D-1B7F-AD4B-1BFA-8D8C75D2940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" y="0"/>
            <a:ext cx="30492254" cy="1044246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FF72320-D87B-640E-12B8-4F23075EE7A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46350" y="38572663"/>
            <a:ext cx="28800000" cy="43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B862AC-1310-352C-3BEB-8C6E13B89C45}"/>
              </a:ext>
            </a:extLst>
          </p:cNvPr>
          <p:cNvSpPr>
            <a:spLocks/>
          </p:cNvSpPr>
          <p:nvPr/>
        </p:nvSpPr>
        <p:spPr>
          <a:xfrm>
            <a:off x="846350" y="1692273"/>
            <a:ext cx="28800000" cy="10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406F1F-CA64-026E-9E84-3363904DC6D7}"/>
              </a:ext>
            </a:extLst>
          </p:cNvPr>
          <p:cNvSpPr txBox="1">
            <a:spLocks/>
          </p:cNvSpPr>
          <p:nvPr/>
        </p:nvSpPr>
        <p:spPr>
          <a:xfrm>
            <a:off x="1246641" y="1693848"/>
            <a:ext cx="18380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600" b="1" dirty="0">
                <a:solidFill>
                  <a:schemeClr val="bg1"/>
                </a:solidFill>
                <a:latin typeface="Montserrat" panose="00000500000000000000" pitchFamily="2" charset="0"/>
              </a:rPr>
              <a:t>Insert title or the main message about your research in a question or statement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EC25B9-E91A-B0A0-61E9-4CC7BB2A1B37}"/>
              </a:ext>
            </a:extLst>
          </p:cNvPr>
          <p:cNvSpPr txBox="1"/>
          <p:nvPr/>
        </p:nvSpPr>
        <p:spPr>
          <a:xfrm>
            <a:off x="3764757" y="5801307"/>
            <a:ext cx="1546584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>
                <a:solidFill>
                  <a:schemeClr val="accent1"/>
                </a:solidFill>
                <a:latin typeface="Montserrat" panose="00000500000000000000" pitchFamily="2" charset="0"/>
              </a:rPr>
              <a:t>Name of the author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solidFill>
                  <a:schemeClr val="accent1"/>
                </a:solidFill>
                <a:latin typeface="Montserrat" panose="00000500000000000000" pitchFamily="2" charset="0"/>
              </a:rPr>
              <a:t>Email</a:t>
            </a:r>
          </a:p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chemeClr val="accent1"/>
                </a:solidFill>
                <a:latin typeface="Montserrat" panose="00000500000000000000" pitchFamily="2" charset="0"/>
              </a:rPr>
              <a:t>–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solidFill>
                  <a:schemeClr val="bg1"/>
                </a:solidFill>
                <a:latin typeface="Montserrat" panose="00000500000000000000" pitchFamily="2" charset="0"/>
              </a:rPr>
              <a:t>PIs/Team</a:t>
            </a:r>
            <a:r>
              <a:rPr lang="en-US" sz="3000" baseline="30000" dirty="0">
                <a:solidFill>
                  <a:schemeClr val="accent1"/>
                </a:solidFill>
                <a:latin typeface="Montserrat" panose="00000500000000000000" pitchFamily="2" charset="0"/>
              </a:rPr>
              <a:t>1</a:t>
            </a:r>
            <a:endParaRPr lang="en-US" sz="3000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chemeClr val="accent1"/>
                </a:solidFill>
                <a:latin typeface="Montserrat" panose="00000500000000000000" pitchFamily="2" charset="0"/>
              </a:rPr>
              <a:t>1.</a:t>
            </a: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 Affiliation/Institution line 1 </a:t>
            </a:r>
            <a:b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</a:b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line 2</a:t>
            </a:r>
            <a:b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</a:b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line 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245DE8-5748-F11F-AC45-047CC36F2F91}"/>
              </a:ext>
            </a:extLst>
          </p:cNvPr>
          <p:cNvSpPr/>
          <p:nvPr/>
        </p:nvSpPr>
        <p:spPr>
          <a:xfrm>
            <a:off x="1338081" y="5984186"/>
            <a:ext cx="1620000" cy="2160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A5B260-15D1-7BEC-B408-1547FA8DE802}"/>
              </a:ext>
            </a:extLst>
          </p:cNvPr>
          <p:cNvSpPr/>
          <p:nvPr/>
        </p:nvSpPr>
        <p:spPr>
          <a:xfrm>
            <a:off x="1490481" y="5831786"/>
            <a:ext cx="1620000" cy="21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E93D96-4B95-F85B-CBC7-5198CEC4B9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42650" y="39006279"/>
            <a:ext cx="2848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Montserrat" panose="00000500000000000000" pitchFamily="2" charset="0"/>
              </a:rPr>
              <a:t>Co-funded by: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D0ACD17-34A7-E9B3-E052-90616ABA664B}"/>
              </a:ext>
            </a:extLst>
          </p:cNvPr>
          <p:cNvGrpSpPr>
            <a:grpSpLocks noChangeAspect="1"/>
          </p:cNvGrpSpPr>
          <p:nvPr/>
        </p:nvGrpSpPr>
        <p:grpSpPr>
          <a:xfrm>
            <a:off x="20146407" y="39730178"/>
            <a:ext cx="9049255" cy="1296000"/>
            <a:chOff x="4197784" y="37656986"/>
            <a:chExt cx="10054729" cy="1440000"/>
          </a:xfrm>
        </p:grpSpPr>
        <p:pic>
          <p:nvPicPr>
            <p:cNvPr id="20" name="Picture 19" descr="Logo&#10;&#10;Description automatically generated">
              <a:extLst>
                <a:ext uri="{FF2B5EF4-FFF2-40B4-BE49-F238E27FC236}">
                  <a16:creationId xmlns:a16="http://schemas.microsoft.com/office/drawing/2014/main" id="{0F594A27-410D-5253-8ECA-6F5D58DFB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97784" y="37656986"/>
              <a:ext cx="4989770" cy="1440000"/>
            </a:xfrm>
            <a:prstGeom prst="rect">
              <a:avLst/>
            </a:prstGeom>
          </p:spPr>
        </p:pic>
        <p:pic>
          <p:nvPicPr>
            <p:cNvPr id="25" name="Picture 24" descr="Logo&#10;&#10;Description automatically generated">
              <a:extLst>
                <a:ext uri="{FF2B5EF4-FFF2-40B4-BE49-F238E27FC236}">
                  <a16:creationId xmlns:a16="http://schemas.microsoft.com/office/drawing/2014/main" id="{C4A3B10B-E087-783A-6D34-120E67CCDC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427519" y="38022761"/>
              <a:ext cx="4824994" cy="865634"/>
            </a:xfrm>
            <a:prstGeom prst="rect">
              <a:avLst/>
            </a:prstGeom>
          </p:spPr>
        </p:pic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49DE4C9A-DA50-7E5B-4D15-FC0E6ACCA3F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28350" y="38572663"/>
            <a:ext cx="28836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AE26860-0602-2529-65BA-BBF35F7B086A}"/>
              </a:ext>
            </a:extLst>
          </p:cNvPr>
          <p:cNvSpPr/>
          <p:nvPr/>
        </p:nvSpPr>
        <p:spPr>
          <a:xfrm>
            <a:off x="828350" y="39716075"/>
            <a:ext cx="28836000" cy="1260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0526B17-FF3C-C622-3126-7FE18BFD457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42650" y="41794012"/>
            <a:ext cx="17466188" cy="46166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Montserrat" panose="00000500000000000000" pitchFamily="2" charset="0"/>
              </a:rPr>
              <a:t>under the Seed/Exploratory /Flagship Project: XXX </a:t>
            </a:r>
            <a:r>
              <a:rPr lang="en-US" sz="2400" dirty="0">
                <a:solidFill>
                  <a:schemeClr val="accent4"/>
                </a:solidFill>
                <a:latin typeface="Montserrat" panose="00000500000000000000" pitchFamily="2" charset="0"/>
              </a:rPr>
              <a:t>| MIT Portugal Program research area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4E9E9E6-E2D3-8CA9-2CE2-9C2648FDEF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956969" y="8313809"/>
            <a:ext cx="76872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en-US" sz="3800" b="1" dirty="0">
                <a:solidFill>
                  <a:schemeClr val="accent1"/>
                </a:solidFill>
                <a:latin typeface="Montserrat" panose="00000500000000000000" pitchFamily="2" charset="0"/>
              </a:rPr>
              <a:t>MIT Portugal</a:t>
            </a:r>
          </a:p>
          <a:p>
            <a:pPr algn="r">
              <a:spcAft>
                <a:spcPts val="600"/>
              </a:spcAft>
            </a:pPr>
            <a:r>
              <a:rPr lang="en-US" sz="3600" dirty="0">
                <a:solidFill>
                  <a:schemeClr val="bg1"/>
                </a:solidFill>
                <a:latin typeface="Montserrat" panose="00000500000000000000" pitchFamily="2" charset="0"/>
              </a:rPr>
              <a:t>2022 Annual Conference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66629C-487E-116A-B854-FF6BAE61BB90}"/>
              </a:ext>
            </a:extLst>
          </p:cNvPr>
          <p:cNvSpPr>
            <a:spLocks/>
          </p:cNvSpPr>
          <p:nvPr/>
        </p:nvSpPr>
        <p:spPr>
          <a:xfrm>
            <a:off x="828350" y="1656738"/>
            <a:ext cx="28836000" cy="40608000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0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 descr="A picture containing outdoor&#10;&#10;Description automatically generated">
            <a:extLst>
              <a:ext uri="{FF2B5EF4-FFF2-40B4-BE49-F238E27FC236}">
                <a16:creationId xmlns:a16="http://schemas.microsoft.com/office/drawing/2014/main" id="{DEFD5F5D-1B7F-AD4B-1BFA-8D8C75D2940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" y="0"/>
            <a:ext cx="30492254" cy="1044246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FF72320-D87B-640E-12B8-4F23075EE7A3}"/>
              </a:ext>
            </a:extLst>
          </p:cNvPr>
          <p:cNvSpPr>
            <a:spLocks/>
          </p:cNvSpPr>
          <p:nvPr/>
        </p:nvSpPr>
        <p:spPr>
          <a:xfrm>
            <a:off x="846350" y="38572663"/>
            <a:ext cx="28800000" cy="43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B862AC-1310-352C-3BEB-8C6E13B89C45}"/>
              </a:ext>
            </a:extLst>
          </p:cNvPr>
          <p:cNvSpPr>
            <a:spLocks/>
          </p:cNvSpPr>
          <p:nvPr/>
        </p:nvSpPr>
        <p:spPr>
          <a:xfrm>
            <a:off x="846350" y="1692273"/>
            <a:ext cx="28800000" cy="10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406F1F-CA64-026E-9E84-3363904DC6D7}"/>
              </a:ext>
            </a:extLst>
          </p:cNvPr>
          <p:cNvSpPr txBox="1">
            <a:spLocks/>
          </p:cNvSpPr>
          <p:nvPr/>
        </p:nvSpPr>
        <p:spPr>
          <a:xfrm>
            <a:off x="1246641" y="1693848"/>
            <a:ext cx="18380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600" b="1" dirty="0">
                <a:solidFill>
                  <a:schemeClr val="bg1"/>
                </a:solidFill>
                <a:latin typeface="Montserrat" panose="00000500000000000000" pitchFamily="2" charset="0"/>
              </a:rPr>
              <a:t>Insert title or the main message about your research in a question or statement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EC25B9-E91A-B0A0-61E9-4CC7BB2A1B37}"/>
              </a:ext>
            </a:extLst>
          </p:cNvPr>
          <p:cNvSpPr txBox="1"/>
          <p:nvPr/>
        </p:nvSpPr>
        <p:spPr>
          <a:xfrm>
            <a:off x="1246641" y="5801307"/>
            <a:ext cx="1546584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>
                <a:solidFill>
                  <a:schemeClr val="accent1"/>
                </a:solidFill>
                <a:latin typeface="Montserrat" panose="00000500000000000000" pitchFamily="2" charset="0"/>
              </a:rPr>
              <a:t>Name of the author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solidFill>
                  <a:schemeClr val="accent1"/>
                </a:solidFill>
                <a:latin typeface="Montserrat" panose="00000500000000000000" pitchFamily="2" charset="0"/>
              </a:rPr>
              <a:t>Email</a:t>
            </a:r>
          </a:p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chemeClr val="accent1"/>
                </a:solidFill>
                <a:latin typeface="Montserrat" panose="00000500000000000000" pitchFamily="2" charset="0"/>
              </a:rPr>
              <a:t>–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solidFill>
                  <a:schemeClr val="bg1"/>
                </a:solidFill>
                <a:latin typeface="Montserrat" panose="00000500000000000000" pitchFamily="2" charset="0"/>
              </a:rPr>
              <a:t>PIs/Team</a:t>
            </a:r>
            <a:r>
              <a:rPr lang="en-US" sz="3000" baseline="30000" dirty="0">
                <a:solidFill>
                  <a:schemeClr val="accent1"/>
                </a:solidFill>
                <a:latin typeface="Montserrat" panose="00000500000000000000" pitchFamily="2" charset="0"/>
              </a:rPr>
              <a:t>1</a:t>
            </a:r>
            <a:endParaRPr lang="en-US" sz="3000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chemeClr val="accent1"/>
                </a:solidFill>
                <a:latin typeface="Montserrat" panose="00000500000000000000" pitchFamily="2" charset="0"/>
              </a:rPr>
              <a:t>1.</a:t>
            </a: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 Affiliation/Institution line 1 </a:t>
            </a:r>
            <a:b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</a:b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line 2</a:t>
            </a:r>
            <a:b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</a:b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line 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E93D96-4B95-F85B-CBC7-5198CEC4B9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42650" y="39006279"/>
            <a:ext cx="2848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Montserrat" panose="00000500000000000000" pitchFamily="2" charset="0"/>
              </a:rPr>
              <a:t>Co-funded by: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D0ACD17-34A7-E9B3-E052-90616ABA664B}"/>
              </a:ext>
            </a:extLst>
          </p:cNvPr>
          <p:cNvGrpSpPr>
            <a:grpSpLocks noChangeAspect="1"/>
          </p:cNvGrpSpPr>
          <p:nvPr/>
        </p:nvGrpSpPr>
        <p:grpSpPr>
          <a:xfrm>
            <a:off x="20146407" y="39730178"/>
            <a:ext cx="9049255" cy="1296000"/>
            <a:chOff x="4197784" y="37656986"/>
            <a:chExt cx="10054729" cy="1440000"/>
          </a:xfrm>
        </p:grpSpPr>
        <p:pic>
          <p:nvPicPr>
            <p:cNvPr id="20" name="Picture 19" descr="Logo&#10;&#10;Description automatically generated">
              <a:extLst>
                <a:ext uri="{FF2B5EF4-FFF2-40B4-BE49-F238E27FC236}">
                  <a16:creationId xmlns:a16="http://schemas.microsoft.com/office/drawing/2014/main" id="{0F594A27-410D-5253-8ECA-6F5D58DFB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97784" y="37656986"/>
              <a:ext cx="4989770" cy="1440000"/>
            </a:xfrm>
            <a:prstGeom prst="rect">
              <a:avLst/>
            </a:prstGeom>
          </p:spPr>
        </p:pic>
        <p:pic>
          <p:nvPicPr>
            <p:cNvPr id="25" name="Picture 24" descr="Logo&#10;&#10;Description automatically generated">
              <a:extLst>
                <a:ext uri="{FF2B5EF4-FFF2-40B4-BE49-F238E27FC236}">
                  <a16:creationId xmlns:a16="http://schemas.microsoft.com/office/drawing/2014/main" id="{C4A3B10B-E087-783A-6D34-120E67CCDC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427519" y="38022761"/>
              <a:ext cx="4824994" cy="865634"/>
            </a:xfrm>
            <a:prstGeom prst="rect">
              <a:avLst/>
            </a:prstGeom>
          </p:spPr>
        </p:pic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49DE4C9A-DA50-7E5B-4D15-FC0E6ACCA3F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28350" y="38572663"/>
            <a:ext cx="28836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AE26860-0602-2529-65BA-BBF35F7B086A}"/>
              </a:ext>
            </a:extLst>
          </p:cNvPr>
          <p:cNvSpPr/>
          <p:nvPr/>
        </p:nvSpPr>
        <p:spPr>
          <a:xfrm>
            <a:off x="828350" y="39716075"/>
            <a:ext cx="28836000" cy="1260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0526B17-FF3C-C622-3126-7FE18BFD457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42650" y="41794012"/>
            <a:ext cx="17466188" cy="46166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Montserrat" panose="00000500000000000000" pitchFamily="2" charset="0"/>
              </a:rPr>
              <a:t>under the Seed/Exploratory /Flagship Project: XXX </a:t>
            </a:r>
            <a:r>
              <a:rPr lang="en-US" sz="2400" dirty="0">
                <a:solidFill>
                  <a:schemeClr val="accent4"/>
                </a:solidFill>
                <a:latin typeface="Montserrat" panose="00000500000000000000" pitchFamily="2" charset="0"/>
              </a:rPr>
              <a:t>| MIT Portugal Program research area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4E9E9E6-E2D3-8CA9-2CE2-9C2648FDEF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956969" y="8313809"/>
            <a:ext cx="76872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en-US" sz="3800" b="1" dirty="0">
                <a:solidFill>
                  <a:schemeClr val="accent1"/>
                </a:solidFill>
                <a:latin typeface="Montserrat" panose="00000500000000000000" pitchFamily="2" charset="0"/>
              </a:rPr>
              <a:t>MIT Portugal</a:t>
            </a:r>
          </a:p>
          <a:p>
            <a:pPr algn="r">
              <a:spcAft>
                <a:spcPts val="600"/>
              </a:spcAft>
            </a:pPr>
            <a:r>
              <a:rPr lang="en-US" sz="3600" dirty="0">
                <a:solidFill>
                  <a:schemeClr val="bg1"/>
                </a:solidFill>
                <a:latin typeface="Montserrat" panose="00000500000000000000" pitchFamily="2" charset="0"/>
              </a:rPr>
              <a:t>2022 Annual Conference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66629C-487E-116A-B854-FF6BAE61BB90}"/>
              </a:ext>
            </a:extLst>
          </p:cNvPr>
          <p:cNvSpPr>
            <a:spLocks/>
          </p:cNvSpPr>
          <p:nvPr/>
        </p:nvSpPr>
        <p:spPr>
          <a:xfrm>
            <a:off x="828350" y="1656738"/>
            <a:ext cx="28836000" cy="40608000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870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MPP Post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9A2CC"/>
      </a:accent1>
      <a:accent2>
        <a:srgbClr val="F47F5D"/>
      </a:accent2>
      <a:accent3>
        <a:srgbClr val="2AD5BD"/>
      </a:accent3>
      <a:accent4>
        <a:srgbClr val="032CA8"/>
      </a:accent4>
      <a:accent5>
        <a:srgbClr val="F2F2F2"/>
      </a:accent5>
      <a:accent6>
        <a:srgbClr val="D8D8D8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PP_PosterTemp_projects" id="{579A77C4-9A31-4AD9-B029-C2FDC0E046D2}" vid="{AE60CB19-37A4-4428-9A1E-72BC0B1D2E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MPP_PosterTemp_projects</Template>
  <TotalTime>0</TotalTime>
  <Words>203</Words>
  <Application>Microsoft Office PowerPoint</Application>
  <PresentationFormat>Personalizados</PresentationFormat>
  <Paragraphs>39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joana soares</dc:creator>
  <cp:lastModifiedBy>joana soares</cp:lastModifiedBy>
  <cp:revision>1</cp:revision>
  <dcterms:created xsi:type="dcterms:W3CDTF">2022-07-18T18:41:37Z</dcterms:created>
  <dcterms:modified xsi:type="dcterms:W3CDTF">2022-07-18T18:42:14Z</dcterms:modified>
</cp:coreProperties>
</file>