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</p:sldIdLst>
  <p:sldSz cx="30275213" cy="43019663"/>
  <p:notesSz cx="6858000" cy="9144000"/>
  <p:defaultTextStyle>
    <a:defPPr>
      <a:defRPr lang="en-US"/>
    </a:defPPr>
    <a:lvl1pPr marL="0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1pPr>
    <a:lvl2pPr marL="1759077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2pPr>
    <a:lvl3pPr marL="3518154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3pPr>
    <a:lvl4pPr marL="5277231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4pPr>
    <a:lvl5pPr marL="7036308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5pPr>
    <a:lvl6pPr marL="8795385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6pPr>
    <a:lvl7pPr marL="10554462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7pPr>
    <a:lvl8pPr marL="12313539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8pPr>
    <a:lvl9pPr marL="14072616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AFA"/>
    <a:srgbClr val="1F39BF"/>
    <a:srgbClr val="007494"/>
    <a:srgbClr val="004161"/>
    <a:srgbClr val="FAF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6" autoAdjust="0"/>
    <p:restoredTop sz="94660"/>
  </p:normalViewPr>
  <p:slideViewPr>
    <p:cSldViewPr snapToGrid="0">
      <p:cViewPr varScale="1">
        <p:scale>
          <a:sx n="19" d="100"/>
          <a:sy n="19" d="100"/>
        </p:scale>
        <p:origin x="3485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C619-1F53-0E61-A152-62E42BC7B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40490"/>
            <a:ext cx="22706410" cy="149772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93BF2-537F-1980-2DB7-09AF3324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595285"/>
            <a:ext cx="22706410" cy="103864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A7BEE-E18B-468A-2EDD-3E908C72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A91E-7D13-3D23-FD75-38EBCD28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EB317-3E77-07EE-FA80-D2EF6CA8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097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1487-A018-C580-A6AA-C0DA48D7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7666D-7BFD-86F9-1C63-FC403DB72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678C-37E3-5CBA-ED02-9E49A205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54F10-FC66-92D4-9E8E-21B90C9E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5AD2A-43DD-9443-FCDE-82C7262E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587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8D932-EF8D-00C7-BA2C-0D1C381F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90399"/>
            <a:ext cx="6528093" cy="364571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43779-08D9-4039-EDAF-149CC30C7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90399"/>
            <a:ext cx="19205838" cy="364571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69B6D-2C14-7A39-AD72-E2FE9994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14BFC-09FA-4946-3790-62455E02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7B43D-F7FC-02AD-4831-C9800E56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648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6D8E-2C56-CB84-CC94-73624420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8BEB-6BCE-1588-4E6D-DEFAECDC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FBCE0-C93C-3877-4FF8-AC920DE4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5BC92-C8EB-B0B4-2DFF-0ED8B397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7BF5E-BC63-568A-AC96-28294E61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5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EDFC-8BBD-AE33-2010-B3A5D0E4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725047"/>
            <a:ext cx="26112371" cy="1789498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4AD83-AFEF-1381-46CE-CA61A83F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789322"/>
            <a:ext cx="26112371" cy="94105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FD5B7-D28F-72E0-9AB8-AA0FEBC0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B1CD9-AC61-D496-4B7E-4DE8C13D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1635F-27DA-22B3-2063-E9739845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0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9588-6B27-E8FF-596E-90E0CA60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38C8-310F-79E2-72CA-E3247943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451994"/>
            <a:ext cx="12866966" cy="2729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E56F0-F9E5-DF49-FD41-D651A2AA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451994"/>
            <a:ext cx="12866966" cy="2729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781C2-EF06-2891-AEB4-1009CBD0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06344-2225-3017-9F30-30F1DB7E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14FDB-B65D-7831-1664-104826AA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396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9241-7B26-AFCE-3C2A-52316B3D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90402"/>
            <a:ext cx="26112371" cy="8315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1509-E220-037B-007D-16F31B5BD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545796"/>
            <a:ext cx="12807833" cy="51683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9BE6F-0FC2-4FEA-6884-D5F058199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714127"/>
            <a:ext cx="12807833" cy="2311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4BFAA-10A3-6547-0A1A-E83FD1ECB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545796"/>
            <a:ext cx="12870909" cy="51683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5AE32-7559-B431-DF79-97E16C9B3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714127"/>
            <a:ext cx="12870909" cy="2311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401D8-4D7D-100B-EF10-4F2B3572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0B448-DE6D-729E-CAC2-F7A09B85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523FA-6905-9DF4-D1C2-BA73BF54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975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36EB-1EB8-9676-EAC5-D7BA6745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90518-50E1-D9D8-36BF-A951E33B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3245E-084A-453C-ADBA-00C59B83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E2A67-785F-427B-2E19-DB849591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32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BD59A-7AEB-AF0E-F685-590E9387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5EB04-F0D9-0C62-C551-808FE6D0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F8EAE-3D08-BA77-62A3-57D75E6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89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83EC-9101-1CB9-2AF0-E70A81CC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67978"/>
            <a:ext cx="9764543" cy="100379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A2B5A-BB5F-70C7-DE9F-5610B1B3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94038"/>
            <a:ext cx="15326827" cy="305718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63885-09C6-7D76-2900-87549FE5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905899"/>
            <a:ext cx="9764543" cy="23909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54F04-0DF6-6F4C-0751-4E53F804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EAF9F-E7F4-F108-C731-F6337038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87B06-85D2-75BD-9121-8E2EDC36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000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70C9-0CAC-DAAB-118F-072D262D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67978"/>
            <a:ext cx="9764543" cy="100379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B2BE4-9C2F-0483-A8CD-1397FA44C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94038"/>
            <a:ext cx="15326827" cy="305718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3E610-F6B1-C7A1-B435-F02B22A42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905899"/>
            <a:ext cx="9764543" cy="23909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550BA-5938-B430-96B5-021A54E9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A38D1-1CAE-6803-6D81-9224647D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94550-786E-E8D9-C85B-660D40D3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732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942C5-6AD4-7B79-7C0B-5357BD19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90402"/>
            <a:ext cx="26112371" cy="8315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1065-F7AD-DFF2-3ED7-446132E1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451994"/>
            <a:ext cx="26112371" cy="2729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0276-2A07-25D1-6B8D-C4D31303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872857"/>
            <a:ext cx="6811923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40C85-3328-4B81-5B00-F107B796F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872857"/>
            <a:ext cx="10217884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03E9-51D5-A11D-4C3A-156BC8EE9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872857"/>
            <a:ext cx="6811923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251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Montserrat?query=mon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AA977DC-4F5A-736E-597C-DF1D978AB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6" r="30333" b="42962"/>
          <a:stretch/>
        </p:blipFill>
        <p:spPr>
          <a:xfrm>
            <a:off x="6851704" y="15489304"/>
            <a:ext cx="16584213" cy="23699032"/>
          </a:xfrm>
          <a:prstGeom prst="rect">
            <a:avLst/>
          </a:prstGeom>
          <a:effectLst>
            <a:outerShdw blurRad="635000" algn="ctr" rotWithShape="0">
              <a:prstClr val="black">
                <a:alpha val="2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78F3F3C-343B-B258-6040-CD12E6B62883}"/>
              </a:ext>
            </a:extLst>
          </p:cNvPr>
          <p:cNvSpPr txBox="1"/>
          <p:nvPr/>
        </p:nvSpPr>
        <p:spPr>
          <a:xfrm>
            <a:off x="4260056" y="1388464"/>
            <a:ext cx="2175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Montserrat" panose="00000500000000000000" pitchFamily="2" charset="0"/>
              </a:rPr>
              <a:t>Poster template guidelines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252B7-46DD-2AE1-175D-7582C631A202}"/>
              </a:ext>
            </a:extLst>
          </p:cNvPr>
          <p:cNvSpPr txBox="1"/>
          <p:nvPr/>
        </p:nvSpPr>
        <p:spPr>
          <a:xfrm>
            <a:off x="4326731" y="3539446"/>
            <a:ext cx="21621750" cy="9945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600"/>
              </a:lnSpc>
              <a:spcAft>
                <a:spcPts val="2400"/>
              </a:spcAft>
            </a:pPr>
            <a:r>
              <a:rPr lang="en-US" sz="3600" dirty="0">
                <a:latin typeface="Montserrat" panose="00000500000000000000" pitchFamily="2" charset="0"/>
              </a:rPr>
              <a:t>Please read these guidelines carefully before you start your work: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1.</a:t>
            </a:r>
            <a:r>
              <a:rPr lang="en-US" sz="3600" dirty="0">
                <a:latin typeface="Montserrat" panose="00000500000000000000" pitchFamily="2" charset="0"/>
              </a:rPr>
              <a:t> </a:t>
            </a:r>
            <a:r>
              <a:rPr lang="en-US" sz="3600" b="1" dirty="0">
                <a:latin typeface="Montserrat" panose="00000500000000000000" pitchFamily="2" charset="0"/>
              </a:rPr>
              <a:t>Install</a:t>
            </a:r>
            <a:r>
              <a:rPr lang="en-US" sz="3600" dirty="0">
                <a:latin typeface="Montserrat" panose="00000500000000000000" pitchFamily="2" charset="0"/>
              </a:rPr>
              <a:t> the font family </a:t>
            </a:r>
            <a:r>
              <a:rPr lang="en-US" sz="3600" b="1" dirty="0">
                <a:latin typeface="Montserrat" panose="00000500000000000000" pitchFamily="2" charset="0"/>
              </a:rPr>
              <a:t>Montserrat</a:t>
            </a:r>
            <a:r>
              <a:rPr lang="en-US" sz="3600" dirty="0">
                <a:latin typeface="Montserrat" panose="00000500000000000000" pitchFamily="2" charset="0"/>
              </a:rPr>
              <a:t> on your computer, to maintain the right configuration on this template (download it at: </a:t>
            </a:r>
            <a:r>
              <a:rPr lang="en-US" sz="3600" dirty="0">
                <a:latin typeface="Montserrat" panose="00000500000000000000" pitchFamily="2" charset="0"/>
                <a:hlinkClick r:id="rId3"/>
              </a:rPr>
              <a:t>https://fonts.google.com/specimen/Montserrat?query=monts</a:t>
            </a:r>
            <a:r>
              <a:rPr lang="en-US" sz="3600" dirty="0">
                <a:latin typeface="Montserrat" panose="00000500000000000000" pitchFamily="2" charset="0"/>
              </a:rPr>
              <a:t>).</a:t>
            </a:r>
            <a:br>
              <a:rPr lang="en-US" sz="3600" dirty="0">
                <a:latin typeface="Montserrat" panose="00000500000000000000" pitchFamily="2" charset="0"/>
              </a:rPr>
            </a:br>
            <a:r>
              <a:rPr lang="en-US" sz="3600" dirty="0">
                <a:latin typeface="Montserrat" panose="00000500000000000000" pitchFamily="2" charset="0"/>
              </a:rPr>
              <a:t>It is recommended that you use this font family or similar, for graphic style consistency.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2.</a:t>
            </a:r>
            <a:r>
              <a:rPr lang="en-US" sz="3600" dirty="0">
                <a:latin typeface="Montserrat" panose="00000500000000000000" pitchFamily="2" charset="0"/>
              </a:rPr>
              <a:t> The poster includes </a:t>
            </a:r>
            <a:r>
              <a:rPr lang="en-US" sz="3600" b="1" dirty="0">
                <a:latin typeface="Montserrat" panose="00000500000000000000" pitchFamily="2" charset="0"/>
              </a:rPr>
              <a:t>header</a:t>
            </a:r>
            <a:r>
              <a:rPr lang="en-US" sz="3600" dirty="0">
                <a:latin typeface="Montserrat" panose="00000500000000000000" pitchFamily="2" charset="0"/>
              </a:rPr>
              <a:t> and </a:t>
            </a:r>
            <a:r>
              <a:rPr lang="en-US" sz="3600" b="1" dirty="0">
                <a:latin typeface="Montserrat" panose="00000500000000000000" pitchFamily="2" charset="0"/>
              </a:rPr>
              <a:t>footer</a:t>
            </a:r>
            <a:r>
              <a:rPr lang="en-US" sz="3600" dirty="0">
                <a:latin typeface="Montserrat" panose="00000500000000000000" pitchFamily="2" charset="0"/>
              </a:rPr>
              <a:t>, where you can insert your content in the designated boxes. There is also a color theme that you can follow.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3.</a:t>
            </a:r>
            <a:r>
              <a:rPr lang="en-US" sz="3600" dirty="0">
                <a:latin typeface="Montserrat" panose="00000500000000000000" pitchFamily="2" charset="0"/>
              </a:rPr>
              <a:t> Please, </a:t>
            </a:r>
            <a:r>
              <a:rPr lang="en-US" sz="3600" b="1" dirty="0">
                <a:latin typeface="Montserrat" panose="00000500000000000000" pitchFamily="2" charset="0"/>
              </a:rPr>
              <a:t>do not resize</a:t>
            </a:r>
            <a:r>
              <a:rPr lang="en-US" sz="3600" dirty="0">
                <a:latin typeface="Montserrat" panose="00000500000000000000" pitchFamily="2" charset="0"/>
              </a:rPr>
              <a:t> the slides nor the dimensions of both header and footer. Also avoid resizing the text in both sections, and try to keep the original settings as much as possible. 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4.</a:t>
            </a:r>
            <a:r>
              <a:rPr lang="en-US" sz="3600" dirty="0">
                <a:latin typeface="Montserrat" panose="00000500000000000000" pitchFamily="2" charset="0"/>
              </a:rPr>
              <a:t> The </a:t>
            </a:r>
            <a:r>
              <a:rPr lang="en-US" sz="3600" b="1" dirty="0">
                <a:latin typeface="Montserrat" panose="00000500000000000000" pitchFamily="2" charset="0"/>
              </a:rPr>
              <a:t>red frames</a:t>
            </a:r>
            <a:r>
              <a:rPr lang="en-US" sz="3600" dirty="0">
                <a:latin typeface="Montserrat" panose="00000500000000000000" pitchFamily="2" charset="0"/>
              </a:rPr>
              <a:t> are guidelines that outline safe areas. The solid line box indicates a safe margin, wherein you should keep all your content. The dashed line box represents the area where you should place logotypes.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5.</a:t>
            </a:r>
            <a:r>
              <a:rPr lang="en-US" sz="3600" dirty="0">
                <a:latin typeface="Montserrat" panose="00000500000000000000" pitchFamily="2" charset="0"/>
              </a:rPr>
              <a:t> You can </a:t>
            </a:r>
            <a:r>
              <a:rPr lang="en-US" sz="3600" b="1" dirty="0">
                <a:latin typeface="Montserrat" panose="00000500000000000000" pitchFamily="2" charset="0"/>
              </a:rPr>
              <a:t>choose</a:t>
            </a:r>
            <a:r>
              <a:rPr lang="en-US" sz="3600" dirty="0">
                <a:latin typeface="Montserrat" panose="00000500000000000000" pitchFamily="2" charset="0"/>
              </a:rPr>
              <a:t> between the poster with or without personal photo, both available in this template. 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6.</a:t>
            </a:r>
            <a:r>
              <a:rPr lang="en-US" sz="3600" dirty="0">
                <a:latin typeface="Montserrat" panose="00000500000000000000" pitchFamily="2" charset="0"/>
              </a:rPr>
              <a:t> When you have concluded your poster, don’t forget to </a:t>
            </a:r>
            <a:r>
              <a:rPr lang="en-US" sz="3600" b="1" dirty="0">
                <a:latin typeface="Montserrat" panose="00000500000000000000" pitchFamily="2" charset="0"/>
              </a:rPr>
              <a:t>erase</a:t>
            </a:r>
            <a:r>
              <a:rPr lang="en-US" sz="3600" dirty="0">
                <a:latin typeface="Montserrat" panose="00000500000000000000" pitchFamily="2" charset="0"/>
              </a:rPr>
              <a:t> any unnecessary slides </a:t>
            </a:r>
            <a:r>
              <a:rPr lang="en-US" sz="3600" u="sng" dirty="0">
                <a:latin typeface="Montserrat" panose="00000500000000000000" pitchFamily="2" charset="0"/>
              </a:rPr>
              <a:t>and</a:t>
            </a:r>
            <a:r>
              <a:rPr lang="en-US" sz="3600" dirty="0">
                <a:latin typeface="Montserrat" panose="00000500000000000000" pitchFamily="2" charset="0"/>
              </a:rPr>
              <a:t> all the guidelines outlined in red, and save as </a:t>
            </a:r>
            <a:r>
              <a:rPr lang="en-US" sz="3600" b="1" dirty="0">
                <a:latin typeface="Montserrat" panose="00000500000000000000" pitchFamily="2" charset="0"/>
              </a:rPr>
              <a:t>PDF</a:t>
            </a:r>
            <a:r>
              <a:rPr lang="en-US" sz="3600" dirty="0">
                <a:latin typeface="Montserrat" panose="00000500000000000000" pitchFamily="2" charset="0"/>
              </a:rPr>
              <a:t> file.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endParaRPr lang="en-US" sz="3600" dirty="0"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0620AF-E134-88C3-DD2F-806265B49286}"/>
              </a:ext>
            </a:extLst>
          </p:cNvPr>
          <p:cNvSpPr txBox="1"/>
          <p:nvPr/>
        </p:nvSpPr>
        <p:spPr>
          <a:xfrm>
            <a:off x="24732456" y="18266764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</a:rPr>
              <a:t>HEADER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B8016B-0D3C-3D3B-B4A0-AF5FA648190B}"/>
              </a:ext>
            </a:extLst>
          </p:cNvPr>
          <p:cNvSpPr txBox="1"/>
          <p:nvPr/>
        </p:nvSpPr>
        <p:spPr>
          <a:xfrm>
            <a:off x="24732456" y="37659664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</a:rPr>
              <a:t>FOOTER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64394AB7-3C2A-9755-F78A-00505221DFF2}"/>
              </a:ext>
            </a:extLst>
          </p:cNvPr>
          <p:cNvSpPr/>
          <p:nvPr/>
        </p:nvSpPr>
        <p:spPr>
          <a:xfrm>
            <a:off x="23932356" y="15464896"/>
            <a:ext cx="685800" cy="5735568"/>
          </a:xfrm>
          <a:prstGeom prst="rightBrace">
            <a:avLst>
              <a:gd name="adj1" fmla="val 0"/>
              <a:gd name="adj2" fmla="val 546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A1E6CF7-0FE1-E010-5E54-B40799A4FB38}"/>
              </a:ext>
            </a:extLst>
          </p:cNvPr>
          <p:cNvSpPr/>
          <p:nvPr/>
        </p:nvSpPr>
        <p:spPr>
          <a:xfrm>
            <a:off x="23932356" y="36724696"/>
            <a:ext cx="685800" cy="2340000"/>
          </a:xfrm>
          <a:prstGeom prst="rightBrace">
            <a:avLst>
              <a:gd name="adj1" fmla="val 0"/>
              <a:gd name="adj2" fmla="val 546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47C054-7404-EACB-C39A-599F357F022E}"/>
              </a:ext>
            </a:extLst>
          </p:cNvPr>
          <p:cNvSpPr txBox="1"/>
          <p:nvPr/>
        </p:nvSpPr>
        <p:spPr>
          <a:xfrm>
            <a:off x="1955006" y="27322462"/>
            <a:ext cx="3441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Safe margin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Avoid placing any contents outside this area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093CF3-269B-FA72-50A8-954689BBE242}"/>
              </a:ext>
            </a:extLst>
          </p:cNvPr>
          <p:cNvCxnSpPr>
            <a:cxnSpLocks/>
          </p:cNvCxnSpPr>
          <p:nvPr/>
        </p:nvCxnSpPr>
        <p:spPr>
          <a:xfrm>
            <a:off x="5066506" y="27664764"/>
            <a:ext cx="213360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9916F3B-1924-A8C2-5E68-8B4BA7C9A6C3}"/>
              </a:ext>
            </a:extLst>
          </p:cNvPr>
          <p:cNvSpPr txBox="1"/>
          <p:nvPr/>
        </p:nvSpPr>
        <p:spPr>
          <a:xfrm>
            <a:off x="1929605" y="37355462"/>
            <a:ext cx="47826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Logos safe area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Place your logos inside this area, respecting FCT/international partnerships protocol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E594DD-E6E9-3DF7-D00F-71AF97252836}"/>
              </a:ext>
            </a:extLst>
          </p:cNvPr>
          <p:cNvCxnSpPr>
            <a:cxnSpLocks/>
          </p:cNvCxnSpPr>
          <p:nvPr/>
        </p:nvCxnSpPr>
        <p:spPr>
          <a:xfrm>
            <a:off x="5549106" y="37697764"/>
            <a:ext cx="1620000" cy="0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2C2C0D5-B530-E92E-8166-B4FEC100465B}"/>
              </a:ext>
            </a:extLst>
          </p:cNvPr>
          <p:cNvSpPr txBox="1"/>
          <p:nvPr/>
        </p:nvSpPr>
        <p:spPr>
          <a:xfrm>
            <a:off x="24732456" y="29315764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" panose="00000500000000000000" pitchFamily="2" charset="0"/>
              </a:rPr>
              <a:t>Main content area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14EEE52C-B95C-2370-82F5-6D18BF41EDB4}"/>
              </a:ext>
            </a:extLst>
          </p:cNvPr>
          <p:cNvSpPr/>
          <p:nvPr/>
        </p:nvSpPr>
        <p:spPr>
          <a:xfrm>
            <a:off x="23932356" y="21408496"/>
            <a:ext cx="685800" cy="15120000"/>
          </a:xfrm>
          <a:prstGeom prst="rightBrace">
            <a:avLst>
              <a:gd name="adj1" fmla="val 0"/>
              <a:gd name="adj2" fmla="val 546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25195D-7641-B29B-5AAA-450FA4984729}"/>
              </a:ext>
            </a:extLst>
          </p:cNvPr>
          <p:cNvSpPr txBox="1"/>
          <p:nvPr/>
        </p:nvSpPr>
        <p:spPr>
          <a:xfrm>
            <a:off x="1955005" y="19067462"/>
            <a:ext cx="438785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Photo box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Replace the picture with your photo: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Right click on the picture and choose </a:t>
            </a:r>
            <a:r>
              <a:rPr lang="en-US" sz="2800" i="1" dirty="0">
                <a:latin typeface="Montserrat" panose="00000500000000000000" pitchFamily="2" charset="0"/>
              </a:rPr>
              <a:t>Change picture*</a:t>
            </a:r>
            <a:r>
              <a:rPr lang="en-US" sz="2800" dirty="0">
                <a:latin typeface="Montserrat" panose="00000500000000000000" pitchFamily="2" charset="0"/>
              </a:rPr>
              <a:t>, then use the crop function to adjust it if necessary.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*Or click on the picture and go to Picture Format, then click on </a:t>
            </a:r>
            <a:r>
              <a:rPr lang="en-US" sz="2800" i="1" dirty="0">
                <a:latin typeface="Montserrat" panose="00000500000000000000" pitchFamily="2" charset="0"/>
              </a:rPr>
              <a:t>Change picture</a:t>
            </a:r>
            <a:r>
              <a:rPr lang="en-US" sz="2800" dirty="0">
                <a:latin typeface="Montserrat" panose="00000500000000000000" pitchFamily="2" charset="0"/>
              </a:rPr>
              <a:t> and adjust crop.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4C464E-F6DB-801D-D0C5-E8396C0C81E5}"/>
              </a:ext>
            </a:extLst>
          </p:cNvPr>
          <p:cNvCxnSpPr>
            <a:cxnSpLocks/>
          </p:cNvCxnSpPr>
          <p:nvPr/>
        </p:nvCxnSpPr>
        <p:spPr>
          <a:xfrm>
            <a:off x="4572000" y="19409764"/>
            <a:ext cx="3300706" cy="0"/>
          </a:xfrm>
          <a:prstGeom prst="line">
            <a:avLst/>
          </a:prstGeom>
          <a:ln w="6350">
            <a:solidFill>
              <a:srgbClr val="5DF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5750F82-BDC3-230D-5B4B-1CEF66ED5F27}"/>
              </a:ext>
            </a:extLst>
          </p:cNvPr>
          <p:cNvSpPr txBox="1"/>
          <p:nvPr/>
        </p:nvSpPr>
        <p:spPr>
          <a:xfrm>
            <a:off x="9734775" y="39952613"/>
            <a:ext cx="6971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Project reference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Select the type of project and erase the other options; replace the blue text by the correspondent area name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C36041-62DF-9735-443F-5F1007980E27}"/>
              </a:ext>
            </a:extLst>
          </p:cNvPr>
          <p:cNvCxnSpPr>
            <a:cxnSpLocks/>
          </p:cNvCxnSpPr>
          <p:nvPr/>
        </p:nvCxnSpPr>
        <p:spPr>
          <a:xfrm>
            <a:off x="9475946" y="38809295"/>
            <a:ext cx="0" cy="1567180"/>
          </a:xfrm>
          <a:prstGeom prst="line">
            <a:avLst/>
          </a:prstGeom>
          <a:ln w="6350">
            <a:solidFill>
              <a:srgbClr val="4D6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3175D-0E17-72CC-0C13-2B4DC4BB209D}"/>
              </a:ext>
            </a:extLst>
          </p:cNvPr>
          <p:cNvSpPr txBox="1">
            <a:spLocks/>
          </p:cNvSpPr>
          <p:nvPr/>
        </p:nvSpPr>
        <p:spPr>
          <a:xfrm>
            <a:off x="719606" y="719831"/>
            <a:ext cx="18380200" cy="3944872"/>
          </a:xfrm>
          <a:prstGeom prst="rect">
            <a:avLst/>
          </a:prstGeom>
          <a:noFill/>
        </p:spPr>
        <p:txBody>
          <a:bodyPr wrap="square" lIns="360000" tIns="360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5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title or the main message about your research in a question or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0132E-8D6C-A0A4-81E0-DF1CC1A09CC5}"/>
              </a:ext>
            </a:extLst>
          </p:cNvPr>
          <p:cNvSpPr txBox="1"/>
          <p:nvPr/>
        </p:nvSpPr>
        <p:spPr>
          <a:xfrm>
            <a:off x="3561557" y="5650177"/>
            <a:ext cx="15465845" cy="4353463"/>
          </a:xfrm>
          <a:prstGeom prst="rect">
            <a:avLst/>
          </a:prstGeom>
          <a:noFill/>
        </p:spPr>
        <p:txBody>
          <a:bodyPr wrap="square" lIns="108000" tIns="108000" rIns="108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rgbClr val="1F39BF"/>
                </a:solidFill>
                <a:latin typeface="Montserrat" panose="00000500000000000000" pitchFamily="2" charset="0"/>
              </a:rPr>
              <a:t>Name of the author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solidFill>
                  <a:srgbClr val="1F39BF"/>
                </a:solidFill>
                <a:latin typeface="Montserrat Medium" panose="00000600000000000000" pitchFamily="2" charset="0"/>
              </a:rPr>
              <a:t>Email</a:t>
            </a:r>
          </a:p>
          <a:p>
            <a:pPr marL="0" marR="0" lvl="0" indent="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PIs/Team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, PIs/Team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Affiliation/Institution line 1 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2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3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4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30576-6480-5BB1-F594-91AA945B01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606" y="39006279"/>
            <a:ext cx="284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Montserrat" panose="00000500000000000000" pitchFamily="2" charset="0"/>
              </a:rPr>
              <a:t>Co-funded by: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F7A56-6A12-F3FE-8A09-11878221D062}"/>
              </a:ext>
            </a:extLst>
          </p:cNvPr>
          <p:cNvSpPr txBox="1"/>
          <p:nvPr/>
        </p:nvSpPr>
        <p:spPr>
          <a:xfrm>
            <a:off x="935606" y="41794012"/>
            <a:ext cx="17466188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Montserrat" panose="00000500000000000000" pitchFamily="2" charset="0"/>
              </a:rPr>
              <a:t>under the Seed/Exploratory /Flagship Project: XXX</a:t>
            </a:r>
            <a:r>
              <a:rPr lang="en-US" sz="2400" dirty="0">
                <a:solidFill>
                  <a:srgbClr val="007494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rgbClr val="4D6AFA"/>
                </a:solidFill>
                <a:latin typeface="Montserrat" panose="00000500000000000000" pitchFamily="2" charset="0"/>
              </a:rPr>
              <a:t>| MIT Portugal Program research area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6D0C6-98DF-0F34-92DA-155B415C5155}"/>
              </a:ext>
            </a:extLst>
          </p:cNvPr>
          <p:cNvSpPr>
            <a:spLocks/>
          </p:cNvSpPr>
          <p:nvPr/>
        </p:nvSpPr>
        <p:spPr>
          <a:xfrm>
            <a:off x="719606" y="719831"/>
            <a:ext cx="28836000" cy="41580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52D4FE-2807-5CA8-4614-14872AB2EB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606" y="38191450"/>
            <a:ext cx="28836000" cy="144000"/>
            <a:chOff x="719606" y="29352250"/>
            <a:chExt cx="28836000" cy="1440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C3FA7D8-4D50-A7FD-3B6B-65B0DA25B6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28836000" cy="144000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23000">
                  <a:srgbClr val="4D6AF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0E997C-A017-C6AB-A2F4-027F6915330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144000" cy="144000"/>
            </a:xfrm>
            <a:prstGeom prst="ellipse">
              <a:avLst/>
            </a:prstGeom>
            <a:solidFill>
              <a:srgbClr val="4D6A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77BC5437-782F-A35D-8F2F-7235892C46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t="3253" r="31077" b="10390"/>
          <a:stretch/>
        </p:blipFill>
        <p:spPr>
          <a:xfrm>
            <a:off x="1163543" y="5570347"/>
            <a:ext cx="1620000" cy="1944001"/>
          </a:xfrm>
          <a:prstGeom prst="round1Rect">
            <a:avLst>
              <a:gd name="adj" fmla="val 19214"/>
            </a:avLst>
          </a:prstGeom>
          <a:noFill/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4F285B97-D91F-B771-C3AB-B3B7A19B7D1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606" y="7654822"/>
            <a:ext cx="2088000" cy="144000"/>
            <a:chOff x="719606" y="29352250"/>
            <a:chExt cx="2088000" cy="14400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4F6E337-84AF-0F7A-C4EF-77867F8178E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2088000" cy="144000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  <a:alpha val="0"/>
                  </a:schemeClr>
                </a:gs>
                <a:gs pos="25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21419C-A310-7077-2673-5869E2BFD2B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144000" cy="144000"/>
            </a:xfrm>
            <a:prstGeom prst="ellipse">
              <a:avLst/>
            </a:prstGeom>
            <a:solidFill>
              <a:srgbClr val="FAFF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C38B2C6-6ED0-29E2-BBBE-1847C87ACBE2}"/>
              </a:ext>
            </a:extLst>
          </p:cNvPr>
          <p:cNvSpPr/>
          <p:nvPr/>
        </p:nvSpPr>
        <p:spPr>
          <a:xfrm>
            <a:off x="719606" y="39990340"/>
            <a:ext cx="28836000" cy="1260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12B493-9CCE-A47D-E950-44EC3218B3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904223" y="39990339"/>
            <a:ext cx="9151927" cy="1235101"/>
            <a:chOff x="19789923" y="39990339"/>
            <a:chExt cx="9151927" cy="1235101"/>
          </a:xfrm>
        </p:grpSpPr>
        <p:pic>
          <p:nvPicPr>
            <p:cNvPr id="11" name="Picture 10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EE884089-CA3A-3D4F-7E37-06C6A19A6E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7950" y="40469440"/>
              <a:ext cx="4213900" cy="756000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583405EE-3CC8-6B9A-8798-3B49F8104C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 t="30732" r="13373" b="32563"/>
            <a:stretch/>
          </p:blipFill>
          <p:spPr>
            <a:xfrm>
              <a:off x="19789923" y="39990339"/>
              <a:ext cx="4479125" cy="1235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65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3175D-0E17-72CC-0C13-2B4DC4BB209D}"/>
              </a:ext>
            </a:extLst>
          </p:cNvPr>
          <p:cNvSpPr txBox="1">
            <a:spLocks/>
          </p:cNvSpPr>
          <p:nvPr/>
        </p:nvSpPr>
        <p:spPr>
          <a:xfrm>
            <a:off x="719606" y="719831"/>
            <a:ext cx="18380200" cy="4225869"/>
          </a:xfrm>
          <a:prstGeom prst="rect">
            <a:avLst/>
          </a:prstGeom>
          <a:noFill/>
        </p:spPr>
        <p:txBody>
          <a:bodyPr wrap="square" lIns="360000" tIns="360000" rIns="396000" bIns="36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5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title or the main message about your research in a question or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0132E-8D6C-A0A4-81E0-DF1CC1A09CC5}"/>
              </a:ext>
            </a:extLst>
          </p:cNvPr>
          <p:cNvSpPr txBox="1"/>
          <p:nvPr/>
        </p:nvSpPr>
        <p:spPr>
          <a:xfrm>
            <a:off x="719606" y="5650177"/>
            <a:ext cx="15465845" cy="4353463"/>
          </a:xfrm>
          <a:prstGeom prst="rect">
            <a:avLst/>
          </a:prstGeom>
          <a:noFill/>
        </p:spPr>
        <p:txBody>
          <a:bodyPr wrap="square" lIns="360000" tIns="108000" rIns="180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rgbClr val="1F39BF"/>
                </a:solidFill>
                <a:latin typeface="Montserrat" panose="00000500000000000000" pitchFamily="2" charset="0"/>
              </a:rPr>
              <a:t>Name of the author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solidFill>
                  <a:srgbClr val="1F39BF"/>
                </a:solidFill>
                <a:latin typeface="Montserrat Medium" panose="00000600000000000000" pitchFamily="2" charset="0"/>
              </a:rPr>
              <a:t>Email</a:t>
            </a:r>
          </a:p>
          <a:p>
            <a:pPr marL="0" marR="0" lvl="0" indent="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PIs/Team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, PIs/Team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Affiliation/Institution line 1 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2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3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4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5</a:t>
            </a:r>
            <a:endParaRPr lang="en-US" sz="2800" dirty="0">
              <a:solidFill>
                <a:srgbClr val="00416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30576-6480-5BB1-F594-91AA945B01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606" y="39006279"/>
            <a:ext cx="284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Montserrat" panose="00000500000000000000" pitchFamily="2" charset="0"/>
              </a:rPr>
              <a:t>Co-funded by: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F7A56-6A12-F3FE-8A09-11878221D062}"/>
              </a:ext>
            </a:extLst>
          </p:cNvPr>
          <p:cNvSpPr txBox="1"/>
          <p:nvPr/>
        </p:nvSpPr>
        <p:spPr>
          <a:xfrm>
            <a:off x="935606" y="41794012"/>
            <a:ext cx="17466188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Montserrat" panose="00000500000000000000" pitchFamily="2" charset="0"/>
              </a:rPr>
              <a:t>under the Seed/Exploratory /Flagship Project: XXX</a:t>
            </a:r>
            <a:r>
              <a:rPr lang="en-US" sz="2400" dirty="0">
                <a:solidFill>
                  <a:srgbClr val="007494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rgbClr val="4D6AFA"/>
                </a:solidFill>
                <a:latin typeface="Montserrat" panose="00000500000000000000" pitchFamily="2" charset="0"/>
              </a:rPr>
              <a:t>| MIT Portugal Program research area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6D0C6-98DF-0F34-92DA-155B415C5155}"/>
              </a:ext>
            </a:extLst>
          </p:cNvPr>
          <p:cNvSpPr>
            <a:spLocks/>
          </p:cNvSpPr>
          <p:nvPr/>
        </p:nvSpPr>
        <p:spPr>
          <a:xfrm>
            <a:off x="719606" y="719831"/>
            <a:ext cx="28836000" cy="41580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52D4FE-2807-5CA8-4614-14872AB2EB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606" y="38191450"/>
            <a:ext cx="28836000" cy="144000"/>
            <a:chOff x="719606" y="29352250"/>
            <a:chExt cx="28836000" cy="1440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C3FA7D8-4D50-A7FD-3B6B-65B0DA25B6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28836000" cy="144000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23000">
                  <a:srgbClr val="4D6AF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0E997C-A017-C6AB-A2F4-027F6915330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144000" cy="144000"/>
            </a:xfrm>
            <a:prstGeom prst="ellipse">
              <a:avLst/>
            </a:prstGeom>
            <a:solidFill>
              <a:srgbClr val="4D6A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C38B2C6-6ED0-29E2-BBBE-1847C87ACBE2}"/>
              </a:ext>
            </a:extLst>
          </p:cNvPr>
          <p:cNvSpPr/>
          <p:nvPr/>
        </p:nvSpPr>
        <p:spPr>
          <a:xfrm>
            <a:off x="719606" y="39990340"/>
            <a:ext cx="28836000" cy="1260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12B493-9CCE-A47D-E950-44EC3218B3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904223" y="39990339"/>
            <a:ext cx="9151927" cy="1235101"/>
            <a:chOff x="19789923" y="39990339"/>
            <a:chExt cx="9151927" cy="1235101"/>
          </a:xfrm>
        </p:grpSpPr>
        <p:pic>
          <p:nvPicPr>
            <p:cNvPr id="11" name="Picture 10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EE884089-CA3A-3D4F-7E37-06C6A19A6E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7950" y="40469440"/>
              <a:ext cx="4213900" cy="756000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583405EE-3CC8-6B9A-8798-3B49F8104C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 t="30732" r="13373" b="32563"/>
            <a:stretch/>
          </p:blipFill>
          <p:spPr>
            <a:xfrm>
              <a:off x="19789923" y="39990339"/>
              <a:ext cx="4479125" cy="1235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098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PAnConf2023_blue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7FF"/>
      </a:accent1>
      <a:accent2>
        <a:srgbClr val="80F9FF"/>
      </a:accent2>
      <a:accent3>
        <a:srgbClr val="4D6AFA"/>
      </a:accent3>
      <a:accent4>
        <a:srgbClr val="1F39BF"/>
      </a:accent4>
      <a:accent5>
        <a:srgbClr val="FFF56E"/>
      </a:accent5>
      <a:accent6>
        <a:srgbClr val="FC778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453</Words>
  <Application>Microsoft Office PowerPoint</Application>
  <PresentationFormat>Custom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 Bravo</dc:creator>
  <cp:lastModifiedBy>Ines Bravo</cp:lastModifiedBy>
  <cp:revision>20</cp:revision>
  <dcterms:created xsi:type="dcterms:W3CDTF">2023-07-15T09:10:03Z</dcterms:created>
  <dcterms:modified xsi:type="dcterms:W3CDTF">2023-07-17T17:49:13Z</dcterms:modified>
</cp:coreProperties>
</file>